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68" r:id="rId4"/>
    <p:sldId id="258" r:id="rId5"/>
    <p:sldId id="257" r:id="rId6"/>
    <p:sldId id="259" r:id="rId7"/>
    <p:sldId id="261" r:id="rId8"/>
    <p:sldId id="270" r:id="rId9"/>
    <p:sldId id="273" r:id="rId10"/>
    <p:sldId id="264" r:id="rId11"/>
    <p:sldId id="276" r:id="rId12"/>
    <p:sldId id="271" r:id="rId13"/>
    <p:sldId id="260" r:id="rId14"/>
    <p:sldId id="275" r:id="rId15"/>
    <p:sldId id="278" r:id="rId16"/>
    <p:sldId id="262" r:id="rId17"/>
    <p:sldId id="281" r:id="rId18"/>
    <p:sldId id="274" r:id="rId19"/>
    <p:sldId id="279" r:id="rId20"/>
    <p:sldId id="272" r:id="rId21"/>
    <p:sldId id="280" r:id="rId22"/>
    <p:sldId id="26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62" d="100"/>
          <a:sy n="62" d="100"/>
        </p:scale>
        <p:origin x="84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t>12/22/2023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02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90" y="133985"/>
            <a:ext cx="11847830" cy="75692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Совет депутатов Муниципального округа Якиманка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" y="1226185"/>
            <a:ext cx="5827395" cy="1147445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160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charset="0"/>
                <a:cs typeface="Monotype Corsiva" panose="03010101010201010101" charset="0"/>
              </a:rPr>
              <a:t>Отчет перед избирателями</a:t>
            </a:r>
          </a:p>
          <a:p>
            <a:pPr algn="ctr"/>
            <a:r>
              <a:rPr lang="ru-RU" sz="16000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charset="0"/>
                <a:cs typeface="Monotype Corsiva" panose="03010101010201010101" charset="0"/>
              </a:rPr>
              <a:t> за 2023 год</a:t>
            </a:r>
          </a:p>
          <a:p>
            <a:r>
              <a:rPr lang="ru-RU" sz="4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            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247" y="3106455"/>
            <a:ext cx="2864465" cy="27502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9990" y="6077585"/>
            <a:ext cx="163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/>
              <a:t>      Москва </a:t>
            </a:r>
          </a:p>
          <a:p>
            <a:pPr algn="l"/>
            <a:r>
              <a:rPr lang="ru-RU" dirty="0"/>
              <a:t>        2023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001486"/>
            <a:ext cx="6096000" cy="58565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Изображение 7" descr="мишка__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655" y="695325"/>
            <a:ext cx="199771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0035" y="-744220"/>
            <a:ext cx="4178300" cy="68491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cap="non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Во 2 ИО </a:t>
            </a:r>
            <a:r>
              <a:rPr lang="ru-RU" sz="2400" b="1" cap="non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благоустроены территории по адресам:</a:t>
            </a:r>
          </a:p>
          <a:p>
            <a:r>
              <a:rPr lang="ru-RU" sz="2400" cap="none" dirty="0">
                <a:solidFill>
                  <a:schemeClr val="bg1"/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 ул. Шаболовка д.25 к.1 </a:t>
            </a:r>
            <a:br>
              <a:rPr lang="ru-RU" sz="2400" cap="none" dirty="0">
                <a:solidFill>
                  <a:schemeClr val="bg1"/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</a:br>
            <a:r>
              <a:rPr lang="ru-RU" sz="2400" cap="none" dirty="0">
                <a:solidFill>
                  <a:schemeClr val="bg1"/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и 2; 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ул. Шаболовка </a:t>
            </a:r>
            <a:r>
              <a:rPr lang="ru-RU" sz="2400" cap="none" dirty="0">
                <a:solidFill>
                  <a:schemeClr val="bg1"/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д.27, д.29, к.1 и 2; 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sz="2400" cap="none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410" y="522419"/>
            <a:ext cx="2963082" cy="23095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997" y="388452"/>
            <a:ext cx="3425383" cy="25342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009" y="4043280"/>
            <a:ext cx="4350393" cy="242626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409" y="3884601"/>
            <a:ext cx="3469398" cy="248003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252" y="4002592"/>
            <a:ext cx="3742294" cy="250764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078" y="-602044"/>
            <a:ext cx="3453835" cy="4887610"/>
          </a:xfrm>
        </p:spPr>
        <p:txBody>
          <a:bodyPr/>
          <a:lstStyle/>
          <a:p>
            <a:r>
              <a:rPr lang="ru-RU" sz="2400" cap="none" dirty="0">
                <a:solidFill>
                  <a:schemeClr val="bg1"/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ул. Мытная, д. 44 и 46; </a:t>
            </a:r>
          </a:p>
          <a:p>
            <a:r>
              <a:rPr lang="ru-RU" sz="2400" cap="none" dirty="0">
                <a:solidFill>
                  <a:schemeClr val="bg1"/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ул. Житная, д.10;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ул. Донская д.21;</a:t>
            </a:r>
          </a:p>
          <a:p>
            <a:r>
              <a:rPr lang="ru-RU" sz="2400" cap="none" dirty="0">
                <a:solidFill>
                  <a:schemeClr val="bg1"/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Конный пер., д.4; </a:t>
            </a:r>
          </a:p>
          <a:p>
            <a:endParaRPr lang="ru-RU" sz="2400" dirty="0">
              <a:solidFill>
                <a:schemeClr val="bg1"/>
              </a:solidFill>
              <a:latin typeface="Monotype Corsiva" panose="03010101010201010101" charset="0"/>
              <a:ea typeface="SimSun" panose="02010600030101010101" pitchFamily="2" charset="-122"/>
              <a:cs typeface="Monotype Corsiva" panose="03010101010201010101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331" y="3791928"/>
            <a:ext cx="4298060" cy="2915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46" y="3502163"/>
            <a:ext cx="3265408" cy="29153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683" y="384092"/>
            <a:ext cx="3857217" cy="29153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0285" y="150734"/>
            <a:ext cx="2905147" cy="361316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905" y="3909233"/>
            <a:ext cx="3469398" cy="26807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789" y="-1565329"/>
            <a:ext cx="3788229" cy="8832373"/>
          </a:xfrm>
        </p:spPr>
        <p:txBody>
          <a:bodyPr/>
          <a:lstStyle/>
          <a:p>
            <a:pPr marL="0" indent="0">
              <a:buNone/>
            </a:pPr>
            <a:r>
              <a:rPr lang="ru-RU" sz="2400" b="1" cap="non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рамках наказов </a:t>
            </a:r>
            <a:r>
              <a:rPr lang="ru-RU" sz="2400" cap="non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избирателей, на спортивной площадке по адресу ул. Шаболовка, д. 25-27 были организованы досуговые мероприятия для детей. Проведено два дворовых турнира по футболу для детей 8-12 лет, приуроченные к 100-летию Московского спорта и началу учебного года.</a:t>
            </a:r>
            <a:br>
              <a:rPr lang="ru-RU" sz="16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018" y="266254"/>
            <a:ext cx="3134106" cy="19665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914" y="382299"/>
            <a:ext cx="4276894" cy="26347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9" y="4624134"/>
            <a:ext cx="2818292" cy="20764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4843" y="4174640"/>
            <a:ext cx="4457157" cy="2399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37" y="2445680"/>
            <a:ext cx="2939827" cy="19655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895" y="-993775"/>
            <a:ext cx="10219690" cy="529463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работе комиссий, осуществляющих открытие работ и приемку оказанных услуг и (или) выполненных работ по капитальному ремонту общего имущества в многоквартирных домах</a:t>
            </a:r>
            <a:r>
              <a:rPr lang="ru-RU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619933" y="2805193"/>
            <a:ext cx="9608949" cy="280519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cap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Осуществляли мониторинг качества и сроков проведения работ, были на постоянной связи с жителями для урегулирования и решения возникающих проблем и вопросов.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" name="Замещающее содержимое 7" descr="мишка__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126345" y="1205865"/>
            <a:ext cx="192405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665" y="175357"/>
            <a:ext cx="4399232" cy="5916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сроками и качеством проведения работ капитального характера в МКД  в 1 ИО: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Большая Ордынка д. 34-38;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 Казанского пер. 2-4;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Серафимовича д.2;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Б. Якиманка д.52, д.54, д.56, д.58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М. Полянка д.4/10;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М. Полянка д.12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754" y="52382"/>
            <a:ext cx="5052448" cy="3499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769" y="3607001"/>
            <a:ext cx="4399231" cy="31986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306" y="3962204"/>
            <a:ext cx="3721419" cy="28434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-127861"/>
            <a:ext cx="3872292" cy="6985861"/>
          </a:xfrm>
        </p:spPr>
        <p:txBody>
          <a:bodyPr/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сроками и качеством проведения работ капитального характера в МКД во 2 ИО: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2-ой Спасоналивковский пер., д.16;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Житная д.10;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улица Донская д.17;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 Ак. Петровского д.5 стр.1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Бродников пер. д.10.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Ленинском проспекте д.7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Мытная 46 стр.3;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Шаболовка 15;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Ленинский пр. д.13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258" y="258666"/>
            <a:ext cx="3313974" cy="2780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579" y="0"/>
            <a:ext cx="4635295" cy="35275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976" y="3818579"/>
            <a:ext cx="4312256" cy="27807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DE0E7-4287-4804-D32B-EE4916FEC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284" y="3795469"/>
            <a:ext cx="4113913" cy="30625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690" y="-816429"/>
            <a:ext cx="4576692" cy="8114005"/>
          </a:xfrm>
        </p:spPr>
        <p:txBody>
          <a:bodyPr>
            <a:normAutofit/>
          </a:bodyPr>
          <a:lstStyle/>
          <a:p>
            <a:r>
              <a:rPr lang="ru-RU" sz="2700" cap="non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Принимали активное участие в организации праздничных мероприятий для жителей района </a:t>
            </a:r>
            <a:r>
              <a:rPr lang="ru-RU" sz="2700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Я</a:t>
            </a:r>
            <a:r>
              <a:rPr lang="ru-RU" sz="2700" cap="non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киманка, такие как Вахта памяти и День района,</a:t>
            </a:r>
            <a:r>
              <a:rPr lang="en-US" sz="2700" cap="non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700" cap="non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также принимали участие в окружных и городских мероприятиях. </a:t>
            </a:r>
            <a:br>
              <a:rPr lang="ru-RU" sz="2700" cap="non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837" y="-151174"/>
            <a:ext cx="7576385" cy="150706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Участие в мероприятиях и акциях.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676" y="2937104"/>
            <a:ext cx="5971309" cy="3962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742" y="308651"/>
            <a:ext cx="3174866" cy="20944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33" y="4718958"/>
            <a:ext cx="3950832" cy="2028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486" y="740040"/>
            <a:ext cx="3718546" cy="19567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708" y="4619007"/>
            <a:ext cx="2920051" cy="2228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1FA018-455D-384B-30A5-FE9145FBE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165" y="2440145"/>
            <a:ext cx="3140785" cy="2228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5E3E0D-4E09-CCD4-E3E6-CCD961698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491" y="3732673"/>
            <a:ext cx="3972902" cy="28204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793C02-327D-A6BD-5A70-974FEE923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27" y="114984"/>
            <a:ext cx="2966346" cy="37482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C9347C-88AB-203F-3EF2-B778D1ABB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636" y="0"/>
            <a:ext cx="3338250" cy="38632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17D5BC-4F12-6D87-66ED-98813A1CE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267" y="0"/>
            <a:ext cx="4049733" cy="35381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131729-4C5D-8CDE-2CE5-E3370B804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04" y="4039176"/>
            <a:ext cx="2328808" cy="264905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C2DBD54-34B6-BE67-03AB-A77DAD739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074" y="3869408"/>
            <a:ext cx="3972902" cy="29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43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840" y="109855"/>
            <a:ext cx="10643235" cy="6614160"/>
          </a:xfrm>
        </p:spPr>
        <p:txBody>
          <a:bodyPr>
            <a:normAutofit/>
          </a:bodyPr>
          <a:lstStyle/>
          <a:p>
            <a:r>
              <a:rPr lang="ru-RU" sz="2800" cap="none" dirty="0">
                <a:solidFill>
                  <a:schemeClr val="accent6">
                    <a:lumMod val="50000"/>
                  </a:schemeClr>
                </a:solidFill>
                <a:effectLst/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В течение всего года участвовали в организации сбора и отправки гуманитарной помощи на территории новых регионов. Оказывали помощь нашим защитникам в зоне специальной военной операции,  ребятам в госпиталях, мирному населению и нуждающимся детям и сиротам в детских домах Луганской и Донецкой области. Для нас, чужих детей не бывает! Мы и дальше будем помогать и поддерживать наших бойцов и жителей новых регионов.</a:t>
            </a:r>
            <a:r>
              <a:rPr lang="ru-RU" sz="2800" cap="none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8F4E44-68FB-6D96-F81B-A18082F8C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996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2227BC6-6658-3F90-E7B5-D66E49FD651A}"/>
              </a:ext>
            </a:extLst>
          </p:cNvPr>
          <p:cNvSpPr/>
          <p:nvPr/>
        </p:nvSpPr>
        <p:spPr>
          <a:xfrm>
            <a:off x="5207431" y="-2"/>
            <a:ext cx="6984569" cy="685800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anose="03010101010201010101" charset="0"/>
                <a:ea typeface="SimSun" panose="02010600030101010101" pitchFamily="2" charset="-122"/>
                <a:cs typeface="Monotype Corsiva" panose="03010101010201010101" charset="0"/>
              </a:rPr>
              <a:t>В течение всего года участвовали в организации сбора и отправки гуманитарной помощи на территории новых регионов. Оказывали помощь нашим защитникам в зоне специальной военной операции,  ребятам в госпиталях, мирному населению и нуждающимся детям и сиротам в детских домах Луганской и Донецкой области. Для нас, чужих детей не бывает! Мы и дальше будем помогать и поддерживать наших бойцов и жителей новых регионов.</a:t>
            </a:r>
            <a:r>
              <a:rPr lang="ru-RU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ru-RU" sz="3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 txBox="1"/>
          <p:nvPr/>
        </p:nvSpPr>
        <p:spPr>
          <a:xfrm>
            <a:off x="882350" y="53826"/>
            <a:ext cx="11310797" cy="160934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latin typeface="Monotype Corsiva" panose="03010101010201010101" charset="0"/>
                <a:cs typeface="Monotype Corsiva" panose="03010101010201010101" charset="0"/>
              </a:rPr>
              <a:t>Уже более трех лет мы воплощаем в жизнь проект</a:t>
            </a:r>
            <a:r>
              <a:rPr lang="ru-RU" sz="2800" b="1" cap="none" dirty="0">
                <a:ln>
                  <a:noFill/>
                </a:ln>
                <a:solidFill>
                  <a:prstClr val="black"/>
                </a:solidFill>
                <a:latin typeface="Monotype Corsiva" panose="03010101010201010101" charset="0"/>
                <a:ea typeface="+mn-ea"/>
                <a:cs typeface="Monotype Corsiva" panose="03010101010201010101" charset="0"/>
              </a:rPr>
              <a:t> </a:t>
            </a:r>
            <a:br>
              <a:rPr lang="ru-RU" sz="2800" b="1" cap="none" dirty="0">
                <a:ln>
                  <a:noFill/>
                </a:ln>
                <a:solidFill>
                  <a:prstClr val="black"/>
                </a:solidFill>
                <a:latin typeface="Monotype Corsiva" panose="03010101010201010101" charset="0"/>
                <a:ea typeface="+mn-ea"/>
                <a:cs typeface="Monotype Corsiva" panose="03010101010201010101" charset="0"/>
              </a:rPr>
            </a:br>
            <a:r>
              <a:rPr lang="ru-RU" sz="2800" b="1" cap="none" dirty="0">
                <a:ln>
                  <a:noFill/>
                </a:ln>
                <a:latin typeface="Monotype Corsiva" panose="03010101010201010101" charset="0"/>
                <a:ea typeface="+mn-ea"/>
                <a:cs typeface="Monotype Corsiva" panose="03010101010201010101" charset="0"/>
              </a:rPr>
              <a:t>«Якиманка с Вами», в рамках которого действует проект </a:t>
            </a:r>
            <a:br>
              <a:rPr lang="ru-RU" sz="2800" b="1" cap="none" dirty="0">
                <a:ln>
                  <a:noFill/>
                </a:ln>
                <a:latin typeface="Monotype Corsiva" panose="03010101010201010101" charset="0"/>
                <a:ea typeface="+mn-ea"/>
                <a:cs typeface="Monotype Corsiva" panose="03010101010201010101" charset="0"/>
              </a:rPr>
            </a:br>
            <a:r>
              <a:rPr lang="ru-RU" sz="2800" b="1" cap="none" dirty="0">
                <a:ln>
                  <a:noFill/>
                </a:ln>
                <a:latin typeface="Monotype Corsiva" panose="03010101010201010101" charset="0"/>
                <a:ea typeface="+mn-ea"/>
                <a:cs typeface="Monotype Corsiva" panose="03010101010201010101" charset="0"/>
              </a:rPr>
              <a:t>гуманитарной помощи «Якиманка помогает»</a:t>
            </a:r>
          </a:p>
        </p:txBody>
      </p:sp>
      <p:sp>
        <p:nvSpPr>
          <p:cNvPr id="25" name="Текст 4"/>
          <p:cNvSpPr txBox="1"/>
          <p:nvPr/>
        </p:nvSpPr>
        <p:spPr>
          <a:xfrm>
            <a:off x="6307401" y="1212439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5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/>
              <a:t> </a:t>
            </a:r>
            <a:endParaRPr lang="ru-RU" sz="1400" dirty="0"/>
          </a:p>
        </p:txBody>
      </p:sp>
      <p:pic>
        <p:nvPicPr>
          <p:cNvPr id="26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1" y="1626590"/>
            <a:ext cx="3089165" cy="23168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880" y="3980224"/>
            <a:ext cx="3391423" cy="26390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323" y="1663352"/>
            <a:ext cx="3102850" cy="23168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323" y="4199746"/>
            <a:ext cx="3102850" cy="233020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8" y="149283"/>
            <a:ext cx="1226384" cy="122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77" y="1375667"/>
            <a:ext cx="1683084" cy="2364603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672006" y="3884563"/>
            <a:ext cx="938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otype Corsiva" panose="03010101010201010101" charset="0"/>
              </a:rPr>
              <a:t>Лисичанск.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486261" y="3941545"/>
            <a:ext cx="48749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otype Corsiva" panose="03010101010201010101" charset="0"/>
              </a:rPr>
              <a:t>Госпиталь филиал Бурденко в Балашихе.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395335" y="3686810"/>
            <a:ext cx="366903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otype Corsiva" panose="03010101010201010101" charset="0"/>
              </a:rPr>
              <a:t>Мариуполь                                           Кременная</a:t>
            </a:r>
            <a:endParaRPr lang="ru-RU" sz="14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9861210" y="6488668"/>
            <a:ext cx="843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otype Corsiva" panose="03010101010201010101" charset="0"/>
              </a:rPr>
              <a:t>Сватово.</a:t>
            </a:r>
            <a:r>
              <a:rPr lang="ru-RU" dirty="0"/>
              <a:t>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439571" y="6463207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otype Corsiva" panose="03010101010201010101" charset="0"/>
              </a:rPr>
              <a:t>Северодонецк.</a:t>
            </a:r>
            <a:r>
              <a:rPr lang="ru-RU" dirty="0"/>
              <a:t>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372703" y="6488668"/>
            <a:ext cx="10191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Monotype Corsiva" panose="03010101010201010101" charset="0"/>
              </a:rPr>
              <a:t>на Донецк .</a:t>
            </a:r>
            <a:r>
              <a:rPr lang="ru-RU" dirty="0"/>
              <a:t> </a:t>
            </a:r>
          </a:p>
        </p:txBody>
      </p:sp>
      <p:pic>
        <p:nvPicPr>
          <p:cNvPr id="38" name="Изображение 2" descr="photo17004868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6170" y="2112010"/>
            <a:ext cx="2892425" cy="1628140"/>
          </a:xfrm>
          <a:prstGeom prst="rect">
            <a:avLst/>
          </a:prstGeom>
        </p:spPr>
      </p:pic>
      <p:pic>
        <p:nvPicPr>
          <p:cNvPr id="39" name="Изображение 6" descr="20-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80" y="4251960"/>
            <a:ext cx="3797300" cy="22110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0319" cy="6861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84212" y="312058"/>
            <a:ext cx="8534400" cy="5515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направления: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: скругленные углы 7"/>
          <p:cNvSpPr/>
          <p:nvPr/>
        </p:nvSpPr>
        <p:spPr>
          <a:xfrm>
            <a:off x="684212" y="1473199"/>
            <a:ext cx="8534400" cy="50727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заседаниях Совета депутатов муниципального округа Якиманка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в работе профильных комиссий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Прием жителей и обращения граждан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Решение вопросов жителей полученных в рамках наказов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в работе комиссий, осуществляющих открытие работ и приемку оказанных услуг и (или) выполненных работ по капитальному ремонту общего имущества в многоквартирных домах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Участие в мероприятиях и акциях</a:t>
            </a:r>
          </a:p>
        </p:txBody>
      </p:sp>
      <p:pic>
        <p:nvPicPr>
          <p:cNvPr id="4" name="Замещающее содержимое 3" descr="мишка__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82785" y="0"/>
            <a:ext cx="192405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1499870" y="-227330"/>
            <a:ext cx="10579735" cy="181991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Monotype Corsiva" panose="03010101010201010101" charset="0"/>
                <a:cs typeface="Monotype Corsiva" panose="03010101010201010101" charset="0"/>
              </a:rPr>
              <a:t>Мы собираем и передаем адресную гумманитарную помощь напрямую - из рук в руки!</a:t>
            </a:r>
          </a:p>
        </p:txBody>
      </p:sp>
      <p:sp>
        <p:nvSpPr>
          <p:cNvPr id="25" name="Текст 3"/>
          <p:cNvSpPr txBox="1"/>
          <p:nvPr/>
        </p:nvSpPr>
        <p:spPr>
          <a:xfrm rot="10800000" flipV="1">
            <a:off x="1221105" y="1034415"/>
            <a:ext cx="10012045" cy="587502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>
                <a:latin typeface="Monotype Corsiva" panose="03010101010201010101" charset="0"/>
                <a:cs typeface="Monotype Corsiva" panose="03010101010201010101" charset="0"/>
              </a:rPr>
              <a:t>Нашим защитникам в зоне специальной военной операции, ребятам в госпиталях, мирному населению и нуждащимся детям и сиротам в детскиих домах </a:t>
            </a:r>
          </a:p>
          <a:p>
            <a:pPr algn="ctr"/>
            <a:r>
              <a:rPr lang="ru-RU" b="1">
                <a:latin typeface="Monotype Corsiva" panose="03010101010201010101" charset="0"/>
                <a:cs typeface="Monotype Corsiva" panose="03010101010201010101" charset="0"/>
              </a:rPr>
              <a:t>на новых территориях нашей страны! </a:t>
            </a:r>
            <a:endParaRPr lang="ru-RU" b="1" dirty="0">
              <a:latin typeface="Monotype Corsiva" panose="03010101010201010101" charset="0"/>
              <a:cs typeface="Monotype Corsiva" panose="03010101010201010101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705" y="4413250"/>
            <a:ext cx="2931160" cy="1864995"/>
          </a:xfrm>
          <a:prstGeom prst="rect">
            <a:avLst/>
          </a:prstGeom>
        </p:spPr>
      </p:pic>
      <p:pic>
        <p:nvPicPr>
          <p:cNvPr id="27" name="Изображение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85" y="1593215"/>
            <a:ext cx="3118485" cy="23329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2" y="-36348"/>
            <a:ext cx="1615580" cy="161558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635" y="1939290"/>
            <a:ext cx="3117215" cy="170180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07" y="6218804"/>
            <a:ext cx="2985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>
                <a:latin typeface="Monotype Corsiva" panose="03010101010201010101" charset="0"/>
              </a:rPr>
              <a:t>Краснодонский</a:t>
            </a:r>
            <a:r>
              <a:rPr lang="ru-RU" sz="1400" dirty="0">
                <a:latin typeface="Monotype Corsiva" panose="03010101010201010101" charset="0"/>
              </a:rPr>
              <a:t> детский дом-интернат Луганской Народной Республики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68" y="4236447"/>
            <a:ext cx="2237255" cy="206798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9429750" y="3710940"/>
            <a:ext cx="225933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Monotype Corsiva" panose="03010101010201010101" charset="0"/>
              </a:rPr>
              <a:t>Луганский дом малютки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35" y="2211070"/>
            <a:ext cx="3323590" cy="1870075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610735" y="4081145"/>
            <a:ext cx="332359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Monotype Corsiva" panose="03010101010201010101" charset="0"/>
              </a:rPr>
              <a:t>Перевальский</a:t>
            </a:r>
            <a:r>
              <a:rPr lang="ru-RU" sz="1400" dirty="0">
                <a:latin typeface="Monotype Corsiva" panose="03010101010201010101" charset="0"/>
              </a:rPr>
              <a:t> детский дом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46282" y="3927432"/>
            <a:ext cx="2970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Monotype Corsiva" panose="03010101010201010101" charset="0"/>
              </a:rPr>
              <a:t>Приют в </a:t>
            </a:r>
            <a:r>
              <a:rPr lang="ru-RU" sz="1400" dirty="0">
                <a:latin typeface="Monotype Corsiva" panose="03010101010201010101" charset="0"/>
              </a:rPr>
              <a:t>Красном</a:t>
            </a:r>
            <a:r>
              <a:rPr lang="ru-RU" sz="1200" dirty="0">
                <a:latin typeface="Monotype Corsiva" panose="03010101010201010101" charset="0"/>
              </a:rPr>
              <a:t> луче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615" y="4443730"/>
            <a:ext cx="3076575" cy="183007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3672840" y="6266815"/>
            <a:ext cx="405193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Monotype Corsiva" panose="03010101010201010101" charset="0"/>
              </a:rPr>
              <a:t>Петровский детский дом </a:t>
            </a:r>
          </a:p>
        </p:txBody>
      </p:sp>
      <p:pic>
        <p:nvPicPr>
          <p:cNvPr id="39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10"/>
          <a:stretch>
            <a:fillRect/>
          </a:stretch>
        </p:blipFill>
        <p:spPr>
          <a:xfrm>
            <a:off x="9351645" y="4385945"/>
            <a:ext cx="2369820" cy="1918970"/>
          </a:xfrm>
          <a:prstGeom prst="rect">
            <a:avLst/>
          </a:prstGeom>
        </p:spPr>
      </p:pic>
      <p:sp>
        <p:nvSpPr>
          <p:cNvPr id="40" name="Текстовое поле 5"/>
          <p:cNvSpPr txBox="1"/>
          <p:nvPr/>
        </p:nvSpPr>
        <p:spPr>
          <a:xfrm>
            <a:off x="9425305" y="6355715"/>
            <a:ext cx="22637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1400">
                <a:latin typeface="Monotype Corsiva" panose="03010101010201010101" charset="0"/>
                <a:cs typeface="Monotype Corsiva" panose="03010101010201010101" charset="0"/>
              </a:rPr>
              <a:t>Приют города Антрацид</a:t>
            </a:r>
          </a:p>
        </p:txBody>
      </p:sp>
      <p:sp>
        <p:nvSpPr>
          <p:cNvPr id="41" name="Текстовое поле 8"/>
          <p:cNvSpPr txBox="1"/>
          <p:nvPr/>
        </p:nvSpPr>
        <p:spPr>
          <a:xfrm>
            <a:off x="6346190" y="6303645"/>
            <a:ext cx="25444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400">
                <a:latin typeface="Monotype Corsiva" panose="03010101010201010101" charset="0"/>
                <a:cs typeface="Monotype Corsiva" panose="03010101010201010101" charset="0"/>
              </a:rPr>
              <a:t>Луганский детский дом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779385" y="3649980"/>
            <a:ext cx="4333875" cy="36118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  <a:t>Мы продолжаем поддерживать </a:t>
            </a:r>
            <a:b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  <a:t>наших бойцов! </a:t>
            </a:r>
            <a:b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  <a:t>Помогали, помогаем, </a:t>
            </a:r>
            <a:b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  <a:t>и будем помогать!</a:t>
            </a:r>
            <a:b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  <a:t> За период с середины 2022 поездок </a:t>
            </a:r>
            <a:b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  <a:t>в зону СВО – около 50. </a:t>
            </a:r>
            <a:b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  <a:t>Направлено гуманитарного  груза более 50 тонн</a:t>
            </a:r>
            <a:br>
              <a:rPr lang="ru-RU" sz="2200" b="1" dirty="0"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3200" b="1" dirty="0">
                <a:latin typeface="Monotype Corsiva" panose="03010101010201010101" charset="0"/>
                <a:cs typeface="Monotype Corsiva" panose="03010101010201010101" charset="0"/>
              </a:rPr>
              <a:t>    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28" y="216036"/>
            <a:ext cx="3237660" cy="2304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53" y="3678226"/>
            <a:ext cx="3065232" cy="23143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069" y="213690"/>
            <a:ext cx="3092833" cy="2320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768" y="249326"/>
            <a:ext cx="2348865" cy="3130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1" y="3649808"/>
            <a:ext cx="3123737" cy="234280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3493" y="2671811"/>
            <a:ext cx="9490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Monotype Corsiva" panose="03010101010201010101" charset="0"/>
                <a:cs typeface="Monotype Corsiva" panose="03010101010201010101" charset="0"/>
              </a:rPr>
              <a:t>Вручение благодарственных писем от имени руководителя Благотворительного фонда  «Добровольцы Донбасса» за оказание гуманитарной помощи нашим бойцам в зоне СВО.</a:t>
            </a:r>
          </a:p>
          <a:p>
            <a:endParaRPr lang="ru-RU" b="1" dirty="0"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11" name="Текстовое поле 5"/>
          <p:cNvSpPr txBox="1"/>
          <p:nvPr/>
        </p:nvSpPr>
        <p:spPr>
          <a:xfrm>
            <a:off x="659130" y="6247765"/>
            <a:ext cx="72980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Monotype Corsiva" panose="03010101010201010101" charset="0"/>
                <a:cs typeface="Monotype Corsiva" panose="03010101010201010101" charset="0"/>
                <a:sym typeface="+mn-ea"/>
              </a:rPr>
              <a:t>Не оставайтесь в стороне!  Будьте с нами!</a:t>
            </a:r>
            <a:endParaRPr lang="ru-RU" altLang="en-US" sz="320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8839"/>
            <a:ext cx="1615580" cy="161558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766" y="3302386"/>
            <a:ext cx="8534400" cy="1507067"/>
          </a:xfrm>
        </p:spPr>
        <p:txBody>
          <a:bodyPr/>
          <a:lstStyle/>
          <a:p>
            <a:r>
              <a:rPr lang="ru-RU" cap="none" dirty="0">
                <a:solidFill>
                  <a:schemeClr val="accent6">
                    <a:lumMod val="50000"/>
                  </a:schemeClr>
                </a:solidFill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723" y="92579"/>
            <a:ext cx="10360531" cy="39113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Уважаемые избиратели! </a:t>
            </a:r>
          </a:p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итоги работы за 2023 год, отметим, что приоритетным направлением в депутатской деятельности по-прежнему остается работа на благо района и его жителей. Все, что нам удается сделать в качестве депутатов, возможно благодаря вашей поддержке и доверию</a:t>
            </a:r>
            <a:r>
              <a:rPr lang="ru-RU" b="1" dirty="0"/>
              <a:t>.</a:t>
            </a:r>
            <a:r>
              <a:rPr lang="ru-RU" dirty="0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37" y="4679063"/>
            <a:ext cx="1555135" cy="14931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4" y="3025923"/>
            <a:ext cx="5034838" cy="3739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994535" y="6276340"/>
            <a:ext cx="2383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2023 г.</a:t>
            </a:r>
          </a:p>
        </p:txBody>
      </p:sp>
      <p:pic>
        <p:nvPicPr>
          <p:cNvPr id="8" name="Изображение 7" descr="мишка__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075" y="0"/>
            <a:ext cx="1924050" cy="17335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76200" y="-587375"/>
            <a:ext cx="5633085" cy="413194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нашей работе делаем регулярно посты в социальных сетях, а также освещаем ключевые события в газете «Наша Якиманка»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860" y="207621"/>
            <a:ext cx="2202885" cy="30588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165" y="2553674"/>
            <a:ext cx="1850504" cy="256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126" y="4402024"/>
            <a:ext cx="2107165" cy="2332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870" y="1568287"/>
            <a:ext cx="2063086" cy="2550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914" y="3349744"/>
            <a:ext cx="1930620" cy="2470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0980" y="675005"/>
            <a:ext cx="1861185" cy="2591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9627" y="2889597"/>
            <a:ext cx="1742567" cy="2446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2510" y="2707640"/>
            <a:ext cx="1872615" cy="2628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107950" y="2889885"/>
            <a:ext cx="2161540" cy="278384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1080" y="2889885"/>
            <a:ext cx="2214880" cy="1137285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790" y="3936365"/>
            <a:ext cx="2171700" cy="95885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790" y="4895215"/>
            <a:ext cx="2193290" cy="859155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950" y="5754370"/>
            <a:ext cx="2273300" cy="860425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2820" y="3909695"/>
            <a:ext cx="2263140" cy="928370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9490" y="4759325"/>
            <a:ext cx="2390140" cy="96393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00275" y="5754370"/>
            <a:ext cx="2527935" cy="9798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484" y="2160195"/>
            <a:ext cx="8534400" cy="15070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395" y="52998"/>
            <a:ext cx="8534400" cy="128078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Участие в заседаниях Совета депутатов муниципального округа Якиманка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327" y="1206088"/>
            <a:ext cx="793574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2023 году прошло 19 заседаний Совета депутатов МО Якиманка. 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320" y="3467872"/>
            <a:ext cx="4474951" cy="33371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03" y="3544228"/>
            <a:ext cx="4836881" cy="3251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221559" y="2286929"/>
            <a:ext cx="11748882" cy="1075834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chemeClr val="bg1"/>
                </a:solidFill>
              </a:rPr>
              <a:t>Был принят ряд важных решений по социально-экономическому развитию района, благоустройству территорий и повышению уровня комфортности проживания в МО Якиманка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555" y="39914"/>
            <a:ext cx="2775351" cy="2120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44" y="801149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ru-RU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Проведено:</a:t>
            </a:r>
            <a:br>
              <a:rPr lang="ru-RU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 заседаний бюджетно-финансовых комиссий</a:t>
            </a:r>
            <a:br>
              <a:rPr lang="ru-RU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 комиссий по благоустройству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246" y="256950"/>
            <a:ext cx="8140995" cy="98351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Участие в работе профильных комиссий:</a:t>
            </a:r>
            <a:endParaRPr lang="ru-RU" sz="2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102" y="289222"/>
            <a:ext cx="3225354" cy="23551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862" y="4159906"/>
            <a:ext cx="4654657" cy="26980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984" y="3321657"/>
            <a:ext cx="4948016" cy="32793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235544" y="2489684"/>
            <a:ext cx="7417249" cy="148875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процессе рассмотрения вопросов, в интересах жителей,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ru-RU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были внесены изменения в концепцию, которые они внесли на встречах и слушаниях.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404" y="1651534"/>
            <a:ext cx="7027339" cy="1507067"/>
          </a:xfrm>
        </p:spPr>
        <p:txBody>
          <a:bodyPr>
            <a:normAutofit fontScale="90000"/>
          </a:bodyPr>
          <a:lstStyle/>
          <a:p>
            <a:r>
              <a:rPr lang="ru-RU" sz="3200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обращений по таким вопросам как:</a:t>
            </a:r>
            <a:r>
              <a:rPr lang="ru-RU" sz="3200" cap="none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charset="0"/>
                <a:cs typeface="Monotype Corsiva" panose="03010101010201010101" charset="0"/>
              </a:rPr>
              <a:t> </a:t>
            </a:r>
            <a:r>
              <a:rPr lang="ru-RU" sz="2700" cap="none" dirty="0">
                <a:solidFill>
                  <a:schemeClr val="accent6">
                    <a:lumMod val="50000"/>
                  </a:schemeClr>
                </a:solidFill>
                <a:effectLst/>
                <a:latin typeface="Monotype Corsiva" panose="03010101010201010101" charset="0"/>
                <a:ea typeface="Calibri" panose="020F0502020204030204" pitchFamily="34" charset="0"/>
                <a:cs typeface="Monotype Corsiva" panose="03010101010201010101" charset="0"/>
              </a:rPr>
              <a:t>Благоустройство двора, капитальный ремонт, ремонт дорожного покрытия, нанесении дорожной разметки, помощь в поверке и установке приборов учета воды и перерасчете коммунальных платежей, бытовые проблемы. Поднимались вопросы образования и досуга. Много обращений было в период запуска отопительного сезона к службам ЖКХ.</a:t>
            </a:r>
            <a:endParaRPr lang="ru-RU" sz="2700" cap="none" dirty="0">
              <a:solidFill>
                <a:schemeClr val="accent6">
                  <a:lumMod val="50000"/>
                </a:schemeClr>
              </a:solidFill>
              <a:latin typeface="Monotype Corsiva" panose="03010101010201010101" charset="0"/>
              <a:cs typeface="Monotype Corsiva" panose="03010101010201010101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404" y="38915"/>
            <a:ext cx="8534400" cy="1100470"/>
          </a:xfrm>
        </p:spPr>
        <p:txBody>
          <a:bodyPr/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 Прием жителей и обращения граждан:</a:t>
            </a:r>
            <a:endParaRPr lang="ru-RU" sz="32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673" y="5172312"/>
            <a:ext cx="2607752" cy="1685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67" y="3812090"/>
            <a:ext cx="2607752" cy="1525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576" y="4243741"/>
            <a:ext cx="2607752" cy="1480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916" y="5377727"/>
            <a:ext cx="2303018" cy="1383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0611" y="4664675"/>
            <a:ext cx="2596473" cy="2031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4594" y="233522"/>
            <a:ext cx="4067964" cy="2706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2916" y="2954400"/>
            <a:ext cx="2754139" cy="17153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3943" y="5123646"/>
            <a:ext cx="2607752" cy="15723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9453"/>
            <a:ext cx="11865610" cy="25165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10" cap="none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Одно из главных направлений работы – реализация программы наказов избирателей. Данная программа сформирована на основании запросов и пожеланий жителей.</a:t>
            </a:r>
            <a:br>
              <a:rPr lang="ru-RU" sz="3110" cap="none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</a:br>
            <a:r>
              <a:rPr lang="ru-RU" sz="3110" cap="none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В рамках наказов согласован адресный перечень работ по благоустройству, которые в этом году делались по квартально.</a:t>
            </a:r>
            <a:br>
              <a:rPr lang="ru-RU" sz="2700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none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none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200" cap="none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290" y="0"/>
            <a:ext cx="11866245" cy="862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Решение вопросов жителей полученных в рамках наказов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661" y="4537819"/>
            <a:ext cx="3739497" cy="24611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A5CA8F-1A72-E968-F654-0902195C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925" y="2055347"/>
            <a:ext cx="4770978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6529C2-106A-B417-95DD-AD7DC6045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3564" y="4165665"/>
            <a:ext cx="3812265" cy="2833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D93F9D-B834-7DDA-CA34-BE5D8E81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0144" y="2157512"/>
            <a:ext cx="4023121" cy="2829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865" y="-107902"/>
            <a:ext cx="4147445" cy="6918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 ИО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благоустроены территории по адресам: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2й Хвостов пер. д.10 к.1;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 Большая Якиманка д.35;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 Большая Полянка д. 28 к.1;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 1й Спасоналивковский пер. д.16; 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Большая Полянка д.30;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Малая Полянка 4/6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Малой Полянке д.7 стр.5;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 Казанский пер. д. 2-4, д. 8; 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1-й Спасоналивковский д.19;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3864" y="70182"/>
            <a:ext cx="2841153" cy="2122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5735" y="4439496"/>
            <a:ext cx="3051399" cy="2300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776" y="164045"/>
            <a:ext cx="2961859" cy="13638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115" y="3850380"/>
            <a:ext cx="3361917" cy="13638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9517" y="1814467"/>
            <a:ext cx="2459365" cy="17493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1746" y="2476744"/>
            <a:ext cx="2565388" cy="17493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8038" y="5450974"/>
            <a:ext cx="2601597" cy="136386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9168" y="5371871"/>
            <a:ext cx="1509903" cy="14388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095" y="1631047"/>
            <a:ext cx="4067402" cy="470407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Малая Полянка д.12а;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Большая Полянка д.1/3;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Большая Полянка д.3/9;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Бродников д.7;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1й Спасоналивковский д.18 с.2;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Бродников д.10 к.1;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Малая Полянка д.8 и д.10;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Большая Якиманка д.19;</a:t>
            </a:r>
          </a:p>
          <a:p>
            <a:r>
              <a:rPr lang="ru-RU" sz="2400" dirty="0">
                <a:solidFill>
                  <a:schemeClr val="bg1"/>
                </a:solidFill>
                <a:latin typeface="Monotype Corsiva" panose="03010101010201010101" charset="0"/>
                <a:cs typeface="Monotype Corsiva" panose="03010101010201010101" charset="0"/>
              </a:rPr>
              <a:t>Большая Якиманка д.25-27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747" y="2378858"/>
            <a:ext cx="2636158" cy="1745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411" y="82326"/>
            <a:ext cx="3985396" cy="2000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214" y="2331254"/>
            <a:ext cx="2326142" cy="1745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7712" y="4831598"/>
            <a:ext cx="3944288" cy="19344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205" y="2378857"/>
            <a:ext cx="2376758" cy="19106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948" y="4704135"/>
            <a:ext cx="2669564" cy="202640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710" y="5103128"/>
            <a:ext cx="2145617" cy="15262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6576" y="127463"/>
            <a:ext cx="2580381" cy="19106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E52824-47ED-E2C2-92D1-874A3032F8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014" y="4831598"/>
            <a:ext cx="2865225" cy="20264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47</TotalTime>
  <Words>1168</Words>
  <Application>Microsoft Office PowerPoint</Application>
  <PresentationFormat>Широкоэкранный</PresentationFormat>
  <Paragraphs>105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Calibri</vt:lpstr>
      <vt:lpstr>Century Gothic</vt:lpstr>
      <vt:lpstr>Monotype Corsiva</vt:lpstr>
      <vt:lpstr>Times New Roman</vt:lpstr>
      <vt:lpstr>Wingdings 3</vt:lpstr>
      <vt:lpstr>Сектор</vt:lpstr>
      <vt:lpstr>Совет депутатов Муниципального округа Якиманка</vt:lpstr>
      <vt:lpstr>Презентация PowerPoint</vt:lpstr>
      <vt:lpstr>Презентация PowerPoint</vt:lpstr>
      <vt:lpstr>Презентация PowerPoint</vt:lpstr>
      <vt:lpstr>Проведено: - 8 заседаний бюджетно-финансовых комиссий - 7 комиссий по благоустройству</vt:lpstr>
      <vt:lpstr>Большинство обращений по таким вопросам как: Благоустройство двора, капитальный ремонт, ремонт дорожного покрытия, нанесении дорожной разметки, помощь в поверке и установке приборов учета воды и перерасчете коммунальных платежей, бытовые проблемы. Поднимались вопросы образования и досуга. Много обращений было в период запуска отопительного сезона к службам ЖКХ.</vt:lpstr>
      <vt:lpstr>Одно из главных направлений работы – реализация программы наказов избирателей. Данная программа сформирована на основании запросов и пожеланий жителей. В рамках наказов согласован адресный перечень работ по благоустройству, которые в этом году делались по квартально.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Принимали активное участие в организации праздничных мероприятий для жителей района Якиманка, такие как Вахта памяти и День района,  также принимали участие в окружных и городских мероприятиях.   </vt:lpstr>
      <vt:lpstr>Презентация PowerPoint</vt:lpstr>
      <vt:lpstr>Презентация PowerPoint</vt:lpstr>
      <vt:lpstr>Презентация PowerPoint</vt:lpstr>
      <vt:lpstr>Мы собираем и передаем адресную гумманитарную помощь напрямую - из рук в руки!</vt:lpstr>
      <vt:lpstr>Мы продолжаем поддерживать  наших бойцов!  Помогали, помогаем,  и будем помогать!  За период с середины 2022 поездок  в зону СВО – около 50.  Направлено гуманитарного  груза более 50 тонн    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Совет депутатов МО Якиманка</dc:title>
  <dc:creator>Вера Полякова</dc:creator>
  <cp:lastModifiedBy>Сергей Вячеславович</cp:lastModifiedBy>
  <cp:revision>98</cp:revision>
  <dcterms:created xsi:type="dcterms:W3CDTF">2023-12-12T22:22:00Z</dcterms:created>
  <dcterms:modified xsi:type="dcterms:W3CDTF">2023-12-22T12:59:00Z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EE8D36C520424F30942D394067785308</vt:lpwstr>
  </property>
  <property fmtid="{D5CDD505-2E9C-101B-9397-08002B2CF9AE}" pid="3" name="KSOProductBuildVer">
    <vt:lpwstr>1049-11.2.0.11225</vt:lpwstr>
  </property>
</Properties>
</file>